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00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94" r:id="rId13"/>
    <p:sldId id="264" r:id="rId14"/>
    <p:sldId id="265" r:id="rId15"/>
    <p:sldId id="266" r:id="rId16"/>
    <p:sldId id="267" r:id="rId17"/>
    <p:sldId id="268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95" r:id="rId32"/>
    <p:sldId id="296" r:id="rId33"/>
    <p:sldId id="283" r:id="rId34"/>
    <p:sldId id="284" r:id="rId35"/>
    <p:sldId id="297" r:id="rId36"/>
    <p:sldId id="285" r:id="rId37"/>
    <p:sldId id="298" r:id="rId38"/>
    <p:sldId id="286" r:id="rId39"/>
    <p:sldId id="287" r:id="rId40"/>
    <p:sldId id="288" r:id="rId41"/>
    <p:sldId id="289" r:id="rId42"/>
    <p:sldId id="299" r:id="rId43"/>
    <p:sldId id="290" r:id="rId44"/>
    <p:sldId id="291" r:id="rId45"/>
    <p:sldId id="292" r:id="rId4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0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0d55a6000911284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4" Type="http://schemas.openxmlformats.org/officeDocument/2006/relationships/slide" Target="slide30.xml"/><Relationship Id="rId3" Type="http://schemas.openxmlformats.org/officeDocument/2006/relationships/slide" Target="slide20.xml"/><Relationship Id="rId2" Type="http://schemas.openxmlformats.org/officeDocument/2006/relationships/image" Target="../media/image11.jpeg"/><Relationship Id="rId1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e48c1e48?pid=0ad599b93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200" dirty="0"/>
          </a:p>
        </p:txBody>
      </p:sp>
      <p:sp>
        <p:nvSpPr>
          <p:cNvPr id="3" name="QB_6_BD.1_1#89054960b?sp=1&amp;pid=9e48c1e48&amp;color=0,0,0&amp;vtp=1&amp;bbb=1"/>
          <p:cNvSpPr/>
          <p:nvPr/>
        </p:nvSpPr>
        <p:spPr>
          <a:xfrm>
            <a:off x="612648" y="11744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①倾洒(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②汲取(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③黑鹂(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④瞬息(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AN.2_1#89054960b.bracket?pid=9e48c1e48&amp;color=0,0,0&amp;vpa=1&amp;vtp=1&amp;bbb=1"/>
          <p:cNvSpPr/>
          <p:nvPr/>
        </p:nvSpPr>
        <p:spPr>
          <a:xfrm>
            <a:off x="1829467" y="1829774"/>
            <a:ext cx="9493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qīnɡ</a:t>
            </a:r>
            <a:endParaRPr lang="en-US" altLang="zh-CN" sz="2800" dirty="0"/>
          </a:p>
        </p:txBody>
      </p:sp>
      <p:sp>
        <p:nvSpPr>
          <p:cNvPr id="5" name="QB_6_AN.3_1#89054960b.bracket?pid=9e48c1e48&amp;color=0,0,0&amp;vpa=2&amp;vtp=1&amp;bbb=1"/>
          <p:cNvSpPr/>
          <p:nvPr/>
        </p:nvSpPr>
        <p:spPr>
          <a:xfrm>
            <a:off x="7381272" y="1829774"/>
            <a:ext cx="47625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jí</a:t>
            </a:r>
            <a:endParaRPr lang="en-US" altLang="zh-CN" sz="2800" dirty="0"/>
          </a:p>
        </p:txBody>
      </p:sp>
      <p:sp>
        <p:nvSpPr>
          <p:cNvPr id="6" name="QB_6_AN.4_1#89054960b.bracket?pid=9e48c1e48&amp;color=0,0,0&amp;vpa=3&amp;vtp=1&amp;bbb=1"/>
          <p:cNvSpPr/>
          <p:nvPr/>
        </p:nvSpPr>
        <p:spPr>
          <a:xfrm>
            <a:off x="1804067" y="2477474"/>
            <a:ext cx="45561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lí</a:t>
            </a:r>
            <a:endParaRPr lang="en-US" altLang="zh-CN" sz="2800" dirty="0"/>
          </a:p>
        </p:txBody>
      </p:sp>
      <p:sp>
        <p:nvSpPr>
          <p:cNvPr id="7" name="QB_6_AN.5_1#89054960b.bracket?pid=9e48c1e48&amp;color=0,0,0&amp;vpa=4&amp;vtp=1&amp;bbb=1"/>
          <p:cNvSpPr/>
          <p:nvPr/>
        </p:nvSpPr>
        <p:spPr>
          <a:xfrm>
            <a:off x="7393972" y="2477474"/>
            <a:ext cx="9921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shùn</a:t>
            </a:r>
            <a:endParaRPr lang="en-US" altLang="zh-CN" sz="2800" dirty="0"/>
          </a:p>
        </p:txBody>
      </p:sp>
      <p:sp>
        <p:nvSpPr>
          <p:cNvPr id="8" name="QB_6_BD.1_1#89054960b?sp=1&amp;pid=9e48c1e48&amp;color=0,0,0&amp;vtp=1&amp;bbb=1&amp;zzd= 3"/>
          <p:cNvSpPr/>
          <p:nvPr/>
        </p:nvSpPr>
        <p:spPr>
          <a:xfrm>
            <a:off x="1127030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6_BD.1_1#89054960b?sp=1&amp;pid=9e48c1e48&amp;color=0,0,0&amp;vtp=1&amp;bbb=1&amp;zzd= 3"/>
          <p:cNvSpPr/>
          <p:nvPr/>
        </p:nvSpPr>
        <p:spPr>
          <a:xfrm>
            <a:off x="6716935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1_1#89054960b?sp=1&amp;pid=9e48c1e48&amp;color=0,0,0&amp;vtp=1&amp;bbb=1&amp;zzd= 5"/>
          <p:cNvSpPr/>
          <p:nvPr/>
        </p:nvSpPr>
        <p:spPr>
          <a:xfrm>
            <a:off x="1482630" y="3142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1_1#89054960b?sp=1&amp;pid=9e48c1e48&amp;color=0,0,0&amp;vtp=1&amp;bbb=1&amp;zzd= 5"/>
          <p:cNvSpPr/>
          <p:nvPr/>
        </p:nvSpPr>
        <p:spPr>
          <a:xfrm>
            <a:off x="6716935" y="3142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_1#0b4f8dc86?pid=9e48c1e48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7_BD.7_1#9811b07ea?bid=1&amp;pid=0b4f8dc86&amp;color=0,0,0&amp;vtp=1"/>
          <p:cNvSpPr/>
          <p:nvPr/>
        </p:nvSpPr>
        <p:spPr>
          <a:xfrm>
            <a:off x="1366712" y="1099391"/>
            <a:ext cx="1835150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挺b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挑bō(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7_AN.8_1#9811b07ea.bracket?pid=0b4f8dc86&amp;color=0,0,0&amp;vpa=5&amp;vtp=1"/>
          <p:cNvSpPr/>
          <p:nvPr/>
        </p:nvSpPr>
        <p:spPr>
          <a:xfrm>
            <a:off x="2215230" y="11070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拔</a:t>
            </a:r>
            <a:endParaRPr lang="en-US" altLang="zh-CN" sz="2800" dirty="0"/>
          </a:p>
        </p:txBody>
      </p:sp>
      <p:sp>
        <p:nvSpPr>
          <p:cNvPr id="5" name="QB_7_AN.9_1#9811b07ea.bracket?pid=0b4f8dc86&amp;color=0,0,0&amp;vpa=6&amp;vtp=1"/>
          <p:cNvSpPr/>
          <p:nvPr/>
        </p:nvSpPr>
        <p:spPr>
          <a:xfrm>
            <a:off x="2215230" y="17547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拨</a:t>
            </a:r>
            <a:endParaRPr lang="en-US" altLang="zh-CN" sz="2800" dirty="0"/>
          </a:p>
        </p:txBody>
      </p:sp>
      <p:sp>
        <p:nvSpPr>
          <p:cNvPr id="6" name="QB_7_BD.10_1#ae276fe3c?bid=2&amp;pid=0b4f8dc86&amp;color=0,0,0&amp;vtp=1"/>
          <p:cNvSpPr/>
          <p:nvPr/>
        </p:nvSpPr>
        <p:spPr>
          <a:xfrm>
            <a:off x="1430212" y="2440511"/>
            <a:ext cx="2170113" cy="19431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zh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)开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沉di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银dìnɡ(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7" name="QB_7_AN.11_1#ae276fe3c.bracket?pid=0b4f8dc86&amp;color=0,0,0&amp;vpa=7&amp;vtp=1"/>
          <p:cNvSpPr/>
          <p:nvPr/>
        </p:nvSpPr>
        <p:spPr>
          <a:xfrm>
            <a:off x="2258094" y="24481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绽</a:t>
            </a:r>
            <a:endParaRPr lang="en-US" altLang="zh-CN" sz="2800" dirty="0"/>
          </a:p>
        </p:txBody>
      </p:sp>
      <p:sp>
        <p:nvSpPr>
          <p:cNvPr id="8" name="QB_7_AN.12_1#ae276fe3c.bracket?pid=0b4f8dc86&amp;color=0,0,0&amp;vpa=8&amp;vtp=1"/>
          <p:cNvSpPr/>
          <p:nvPr/>
        </p:nvSpPr>
        <p:spPr>
          <a:xfrm>
            <a:off x="2554955" y="30958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淀</a:t>
            </a:r>
            <a:endParaRPr lang="en-US" altLang="zh-CN" sz="2800" dirty="0"/>
          </a:p>
        </p:txBody>
      </p:sp>
      <p:sp>
        <p:nvSpPr>
          <p:cNvPr id="9" name="QB_7_AN.13_1#ae276fe3c.bracket?pid=0b4f8dc86&amp;color=0,0,0&amp;vpa=9&amp;vtp=1"/>
          <p:cNvSpPr/>
          <p:nvPr/>
        </p:nvSpPr>
        <p:spPr>
          <a:xfrm>
            <a:off x="2554955" y="37435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锭</a:t>
            </a:r>
            <a:endParaRPr lang="en-US" altLang="zh-CN" sz="2800" dirty="0"/>
          </a:p>
        </p:txBody>
      </p:sp>
      <p:sp>
        <p:nvSpPr>
          <p:cNvPr id="10" name="QB_7_BD.7_1#9811b07ea?bid=1&amp;pid=0b4f8dc86&amp;color=0,0,0&amp;vtp=1"/>
          <p:cNvSpPr/>
          <p:nvPr/>
        </p:nvSpPr>
        <p:spPr>
          <a:xfrm>
            <a:off x="612649" y="148293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1" name="SystemAddBraceShape"/>
          <p:cNvSpPr/>
          <p:nvPr/>
        </p:nvSpPr>
        <p:spPr>
          <a:xfrm>
            <a:off x="1112712" y="135339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10_1#ae276fe3c?bid=2&amp;pid=0b4f8dc86&amp;color=0,0,0&amp;vtp=1"/>
          <p:cNvSpPr/>
          <p:nvPr/>
        </p:nvSpPr>
        <p:spPr>
          <a:xfrm>
            <a:off x="612649" y="314409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3" name="SystemAddBraceShape"/>
          <p:cNvSpPr/>
          <p:nvPr/>
        </p:nvSpPr>
        <p:spPr>
          <a:xfrm>
            <a:off x="1112712" y="2694511"/>
            <a:ext cx="165100" cy="153924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9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_1#7fe6c2442?sp=1&amp;pid=9e48c1e48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汲取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·吸取</a:t>
            </a:r>
            <a:endParaRPr lang="en-US" altLang="zh-CN" sz="2800" dirty="0"/>
          </a:p>
        </p:txBody>
      </p:sp>
      <p:pic>
        <p:nvPicPr>
          <p:cNvPr id="3" name="QB_6_BD.14_1#7fe6c2442?pid=9e48c1e48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2030682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6_BD.14_2#7fe6c2442?pid=9e48c1e48&amp;color=0,0,0&amp;vtp=1&amp;bbb=1&amp;hb=1"/>
          <p:cNvSpPr/>
          <p:nvPr/>
        </p:nvSpPr>
        <p:spPr>
          <a:xfrm>
            <a:off x="612648" y="18066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汲取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吸取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的对象可以是水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养分等具体的东西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是知识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教训等抽象的事物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汲取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搭配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于书面语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吸取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搭配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口语和书面语都适用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5" name="QB_6_BD.14_2#7fe6c2442?pid=9e48c1e48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4011882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6_BD.14_3#7fe6c2442?pid=9e48c1e48&amp;color=0,0,0&amp;vtp=1&amp;bbb=1&amp;hb=1"/>
          <p:cNvSpPr/>
          <p:nvPr/>
        </p:nvSpPr>
        <p:spPr>
          <a:xfrm>
            <a:off x="612648" y="37878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牢记历史，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激励中国人民和中华民族不断前行的精神力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，我们将继续奋斗，顽强拼搏，谱写民族复兴新篇章。</a:t>
            </a:r>
            <a:endParaRPr lang="en-US" altLang="zh-CN" sz="100" dirty="0"/>
          </a:p>
        </p:txBody>
      </p:sp>
      <p:sp>
        <p:nvSpPr>
          <p:cNvPr id="7" name="QB_6_AN.15_1#7fe6c2442.blank?pid=9e48c1e48&amp;color=0,0,0&amp;vpa=10&amp;vtp=1&amp;bbb=1"/>
          <p:cNvSpPr/>
          <p:nvPr/>
        </p:nvSpPr>
        <p:spPr>
          <a:xfrm>
            <a:off x="3518566" y="3757374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汲取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_1#a2807da4c?sp=1&amp;pid=9e48c1e48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辨析修辞手法——比拟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下列诗句中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,与“一棵树在雨中走动/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在倾洒的灰色中匆匆走过我们身边”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运用的修辞手法不同的一项是(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6_AN.17_1#a2807da4c.bracket?pid=9e48c1e48&amp;color=0,0,0&amp;vpa=11&amp;vtp=1"/>
          <p:cNvSpPr/>
          <p:nvPr/>
        </p:nvSpPr>
        <p:spPr>
          <a:xfrm>
            <a:off x="5525166" y="1771020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6_BD.16_2#a2807da4c.choices?pid=9e48c1e48&amp;color=0,0,0&amp;vtp=1&amp;bbb=1"/>
          <p:cNvSpPr/>
          <p:nvPr/>
        </p:nvSpPr>
        <p:spPr>
          <a:xfrm>
            <a:off x="612648" y="24543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东风便试新刀尺,万叶千花一手裁。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浮萍破处见山影,小艇归时闻棹声。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有情芍药含春泪,无力蔷薇卧晓枝。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唯有南风旧相识,偷开门户又翻书。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a2807da4c?pid=9e48c1e48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题干中的诗句运用了比拟的修辞手法，而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B项没有运用比拟的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修辞手法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。A项,通过“试”“裁”将“东风”人格化。C项,由“含”“卧”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运用了比拟手法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。D项,由“偷”“翻”可知，运用了比拟手法。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5ecaa304b?pid=9e48c1e48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把物当作人来写或把人当作物来写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或把甲物当作乙物来写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辞手法叫比拟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通俗地讲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就是把物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或把人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或把甲物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ecaa304b?pid=9e48c1e48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种类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拟人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把物当作人来写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赋予物以人的情感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思想等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下面溪水大概是涸了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看着有无数用为筑桥剩下的大而笨的白色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懒懒散散睡了一溪沟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拟物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把人当作物来写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或把甲物当作乙物来写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我到了自家的房外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我的母亲早已迎着出来了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接着便飞出了八岁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的侄儿宏儿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知识值多少钱一斤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ecaa304b?pid=9e48c1e48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比拟的作用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增强语言的生动性和形象性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使描写对象色彩鲜明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使读者对所描写的事物产生深刻的印象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1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能使读者感受到作者对事物的强烈感情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从而引起情感共鸣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注意点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使用比拟必须符合人物的思想感情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符合环境氛围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比拟的本体与拟体应有相似点或相近点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才能生动自然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到良好的效果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47fbc58d?pid=0ad599b93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200" dirty="0"/>
          </a:p>
        </p:txBody>
      </p:sp>
      <p:sp>
        <p:nvSpPr>
          <p:cNvPr id="3" name="QB_6_BD.19_1#545c10801?sp=1&amp;pid=347fbc58d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19_2#545c10801?pid=347fbc58d&amp;color=0,0,0&amp;tib=255,255,255&amp;vip=12#1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7480" y="1879346"/>
            <a:ext cx="6803136" cy="236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AN.20_1#545c10801.blank?pid=347fbc58d&amp;color=0,0,0&amp;vpa=12&amp;vtp=1"/>
          <p:cNvSpPr/>
          <p:nvPr/>
        </p:nvSpPr>
        <p:spPr>
          <a:xfrm>
            <a:off x="6826504" y="2263394"/>
            <a:ext cx="823976" cy="34747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“主”动</a:t>
            </a:r>
            <a:endParaRPr lang="en-US" altLang="zh-CN" sz="2100" dirty="0"/>
          </a:p>
        </p:txBody>
      </p:sp>
      <p:sp>
        <p:nvSpPr>
          <p:cNvPr id="6" name="QB_6_AN.21_1#545c10801.blank?pid=347fbc58d&amp;color=0,0,0&amp;vpa=13&amp;vtp=1"/>
          <p:cNvSpPr/>
          <p:nvPr/>
        </p:nvSpPr>
        <p:spPr>
          <a:xfrm>
            <a:off x="5093208" y="3388106"/>
            <a:ext cx="1256792" cy="36576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停下脚步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2_1#b30424a2e?sp=1&amp;pid=347fbc58d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本诗通过对树和雨等事物的描写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营造了①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的意境，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表达了作者对生命的生生不息、②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等多方面的思考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，给读者以启迪。</a:t>
            </a:r>
            <a:endParaRPr lang="en-US" altLang="zh-CN" sz="2800" dirty="0"/>
          </a:p>
        </p:txBody>
      </p:sp>
      <p:sp>
        <p:nvSpPr>
          <p:cNvPr id="3" name="QB_6_AN.23_1#b30424a2e.blank?pid=347fbc58d&amp;color=0,0,0&amp;vpa=14&amp;vtp=1&amp;bbb=1"/>
          <p:cNvSpPr/>
          <p:nvPr/>
        </p:nvSpPr>
        <p:spPr>
          <a:xfrm>
            <a:off x="8090567" y="10852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朦胧优美</a:t>
            </a:r>
            <a:endParaRPr lang="en-US" altLang="zh-CN" sz="2800" dirty="0"/>
          </a:p>
        </p:txBody>
      </p:sp>
      <p:sp>
        <p:nvSpPr>
          <p:cNvPr id="4" name="QB_6_AN.24_1#b30424a2e.blank?pid=347fbc58d&amp;color=0,0,0&amp;vpa=15&amp;vtp=1&amp;bbb=1"/>
          <p:cNvSpPr/>
          <p:nvPr/>
        </p:nvSpPr>
        <p:spPr>
          <a:xfrm>
            <a:off x="5956966" y="1732920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人与自然的关系</a:t>
            </a:r>
            <a:endParaRPr lang="en-US" altLang="zh-CN" sz="2800" dirty="0"/>
          </a:p>
        </p:txBody>
      </p:sp>
      <p:sp>
        <p:nvSpPr>
          <p:cNvPr id="5" name="QB_6_AN.25_1#b30424a2e.blank?pid=347fbc58d&amp;color=0,0,0&amp;vpa=16&amp;vtp=1&amp;bbb=1"/>
          <p:cNvSpPr/>
          <p:nvPr/>
        </p:nvSpPr>
        <p:spPr>
          <a:xfrm>
            <a:off x="9424067" y="17329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生命的奇迹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686c1b47.fixed?pid=f5dec186f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外国作家作品研习——丰富的心灵</a:t>
            </a:r>
            <a:endParaRPr lang="en-US" altLang="zh-CN" sz="4000" dirty="0"/>
          </a:p>
        </p:txBody>
      </p:sp>
      <p:sp>
        <p:nvSpPr>
          <p:cNvPr id="3" name="C_3#8686c1b47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8686c1b47.fixed?pid=f5dec186f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第13课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迷娘（之一）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致大海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自己之歌（节选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树和天空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8686c1b47.fixed?pid=f5dec186f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_3_BD#8686c1b47.fixed?pid=f5dec186f&amp;color=0,173,163&amp;vtp=1&amp;bbb=1"/>
              <p:cNvSpPr/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4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树和天空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5" name="C_3_BD#8686c1b47.fixed?pid=f5dec186f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blipFill rotWithShape="1">
                <a:blip r:embed="rId2"/>
                <a:stretch>
                  <a:fillRect l="-2" t="-1757" r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f96da166.fixed?pid=8686c1b47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7f96da166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fd1871927?pid=7f96da166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时光不负有心人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，每次的付出，都会获得应有的回报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。瑞典诗人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特朗斯特罗姆写作长诗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《画廊》时耗费将近十年光阴，就连短诗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太阳的风景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》也断断续续用了七年的时光才创作完成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，正是凭借这种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执着的精神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，他才摘取了诺贝尔文学奖的桂冠。今天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，就让我们走近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特朗斯特罗姆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，体会他与时间的浪漫。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08b6b764?pid=7f96da166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赏析诗歌的形象</a:t>
            </a:r>
            <a:endParaRPr lang="en-US" altLang="zh-CN" sz="3000" dirty="0"/>
          </a:p>
        </p:txBody>
      </p:sp>
      <p:sp>
        <p:nvSpPr>
          <p:cNvPr id="3" name="QB_6_BD.36_1#2d91a9f26?sp=1&amp;pid=908b6b764&amp;color=0,0,0&amp;vtp=1&amp;bbb=1&amp;hb=1&amp;hltap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《树和天空》一诗中，“树”“天空”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这两个意象分别有怎样的象征意义？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37_1#2d91a9f26?sp=1&amp;pid=908b6b764&amp;color=0,0,0&amp;vtp=1&amp;bbb=1&amp;hb=1&amp;hla=1"/>
          <p:cNvSpPr/>
          <p:nvPr/>
        </p:nvSpPr>
        <p:spPr>
          <a:xfrm>
            <a:off x="612648" y="238310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“树”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是立足于大地同时又指向天空的最隆重和充分的表示，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是生命的主体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，是积极向上、蓬勃生长的生命的代表。②“天空”是“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树”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自然生物）和“我们”（人类）共同的家，代表着自然界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。所有生命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“天空”下积极地承受它的所有赐予和挑战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，同时又对天空怀抱着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最虔诚的爱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、敬畏以及等待。（每点2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6_1#29afe37dc?sp=1&amp;pid=908b6b764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《树和天空》的最后写树与“我们”都在等待“雪花在空中绽开”，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雪花”在这里有什么寓意？（4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7_1#29afe37dc?sp=1&amp;pid=908b6b764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“雪花”作为冬天的象征，喻示着寒冷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，又突显生命的强大意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。②“雪花”象征着一个洁白澄净的纯美境界，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一个超越了世俗功利、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摆脱了欲望和俗物的牵绊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、万物和谐共存的世界。（每点2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6_1#77e711112?sp=1&amp;pid=908b6b764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这首诗中的抒情主人公是谁？有什么特点？诗中的“我们”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起什么作用？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7_1#77e711112?sp=1&amp;pid=908b6b764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1）抒情主人公是树。（2分）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2）诗中的树有和人一样的自觉和主动性。在雨中，树在“走动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急事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”“汲取雨中的生命”；雨停后，树“停下脚步”和“等待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”，它有对生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命自觉自为的争取与充盈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3）“我们”在这里只是作为一个旁观者、见证人、陈述者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，是目睹了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自然生命律动的一个记录员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be585fea?pid=7f96da166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赏析诗歌的手法</a:t>
            </a:r>
            <a:endParaRPr lang="en-US" altLang="zh-CN" sz="3000" dirty="0"/>
          </a:p>
        </p:txBody>
      </p:sp>
      <p:sp>
        <p:nvSpPr>
          <p:cNvPr id="3" name="QB_6_BD.36_1#583d0117d?sp=1&amp;pid=4be585fea&amp;color=0,0,0&amp;vtp=1&amp;bbb=1&amp;hb=1&amp;hltap=1"/>
          <p:cNvSpPr/>
          <p:nvPr/>
        </p:nvSpPr>
        <p:spPr>
          <a:xfrm>
            <a:off x="612648" y="111564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《树和天空》想象奇特，意境朦胧，请结合诗歌简要分析。（4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37_1#583d0117d?sp=1&amp;pid=4be585fea&amp;color=0,0,0&amp;vtp=1&amp;bbb=1&amp;hb=1&amp;hla=1"/>
          <p:cNvSpPr/>
          <p:nvPr/>
        </p:nvSpPr>
        <p:spPr>
          <a:xfrm>
            <a:off x="612648" y="174302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诗歌想象奇特。树在这里作为生命主体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，有和人一样的自觉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和主动性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。树超出常规的一系列生命活动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，展现了一个想象力丰富的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奇异的世界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。②树在这里有行动（“走动”）、有计划（“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有急事”）、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有对生命自觉自为的争取与充盈，甚至还有着它的宗教般的静观和对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于未来的一种唯美的期待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，意境朦胧。（每点2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6_1#234a8aba9?sp=1&amp;pid=4be585fea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《树和天空》这首诗最显著的修辞手法是什么？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请结合诗歌简要分析。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7_1#234a8aba9?sp=1&amp;pid=4be585fea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拟人。诗人将一切都拟人化了。树怎么会走动、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会停下脚步？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其实明明是人在走动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，人在某一刻停住了脚步。②这样写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，就让整个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林子披上了一层神秘的罩纱，将雨夜中林子的寂静以及一种看不见的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（树在雨中汲取生命），都呈现在我们的眼前。（每点2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09f39c6f?pid=7f96da166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36_1#24a25901b?sp=1&amp;pid=309f39c6f&amp;color=0,0,0&amp;vtp=1&amp;bbb=1&amp;hb=1&amp;hltap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特朗斯特罗姆获得诺贝尔文学奖的理由是“他以凝练、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简洁的形象，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以全新视角带我们接触现实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”。本诗的“全新视角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”，是诗人赋予树以人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的思想意识而采用了树的视角，还是诗人展开了新奇的想象但仍然采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用了自己的视角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？谈谈你的看法。（6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37_1#24a25901b?sp=1&amp;pid=309f39c6f&amp;color=0,0,0&amp;vtp=1&amp;bbb=1&amp;hb=1&amp;hla=1"/>
          <p:cNvSpPr/>
          <p:nvPr/>
        </p:nvSpPr>
        <p:spPr>
          <a:xfrm>
            <a:off x="612648" y="35016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示例1）我认为采用了树的视角。诗人在雨中匆匆走过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，看到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一棵树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，这棵树激发了诗人的创作灵感，他与树角色互换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，把树想象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成一个具有思想意识的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“人”，诗人自己则成了一棵“在雨中走动”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的树。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在树看来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，白天在雨中“匆匆走过”的那棵“树”，在雨停后的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“晴朗的夜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1_1#24a25901b?sp=1&amp;pid=309f39c6f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”，也一定会像自己一样“挺拔地静闪”，会和自己一样等待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“雪花在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空中绽开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”。以树的视角展开叙述，更能激发人们思考人类与自然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然万物与宇宙空间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、时间的流逝与空间的永恒等之间的关系。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示例2）我认为采用了诗人的视角。诗人在雨中匆匆走过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，树成为他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脑海中的意象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。诗人认为人类可以“走动”“匆匆走过”“有急事”“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等待”，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那么树也可以有跟人一样的行为和思想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。在诗人的视角下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，树扎根大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，指向天空，拓展了空间意境；树经历春、夏、秋三季，等待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“雪花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在空中绽开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”的冬天，就有了时间意境，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从而揭示了自然规律的永恒；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_1#24a25901b?sp=1&amp;pid=309f39c6f&amp;color=0,0,0&amp;vtp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6_1#24a25901b?sp=1&amp;pid=309f39c6f&amp;color=0,0,0&amp;vtp=1&amp;bbb=1&amp;hb=1&amp;hla=1"/>
          <p:cNvSpPr/>
          <p:nvPr/>
        </p:nvSpPr>
        <p:spPr>
          <a:xfrm>
            <a:off x="612648" y="4426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“汲取雨中的生命”，在晴朗的夜晚“挺拔地静闪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”，就有了生命成长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。所以，诗人从自己的视角出发，融入时间、空间、生命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、成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、自然规律、宇宙的永恒存在等诸多因素，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给人以灵动新奇的感受，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丰富了诗歌的内涵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，增强了诗歌的艺术感染力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，更有利于引发人们的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表明观点2分，说明理由4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0ad599b93?lid=0ad599b93&amp;cid=0ad599b93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029968"/>
            <a:ext cx="429768" cy="429768"/>
          </a:xfrm>
          <a:prstGeom prst="rect">
            <a:avLst/>
          </a:prstGeom>
        </p:spPr>
      </p:pic>
      <p:sp>
        <p:nvSpPr>
          <p:cNvPr id="3" name="C_1#目录1:0ad599b93?lid=0ad599b93&amp;cid=0ad599b93&amp;vtp=1&amp;bt=1&amp;bbb=1">
            <a:hlinkClick r:id="rId1" action="ppaction://hlinksldjump"/>
          </p:cNvPr>
          <p:cNvSpPr/>
          <p:nvPr/>
        </p:nvSpPr>
        <p:spPr>
          <a:xfrm>
            <a:off x="3776472" y="1984248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0ad599b93?lid=7f96da166&amp;cid=7f96da166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5" name="C_1#目录1:0ad599b93?lid=7f96da166&amp;cid=7f96da166&amp;vtp=1&amp;bbb=1">
            <a:hlinkClick r:id="rId3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  <p:pic>
        <p:nvPicPr>
          <p:cNvPr id="6" name="C_1#目录1:0ad599b93?lid=c09378249&amp;cid=c09378249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831336"/>
            <a:ext cx="429768" cy="429768"/>
          </a:xfrm>
          <a:prstGeom prst="rect">
            <a:avLst/>
          </a:prstGeom>
        </p:spPr>
      </p:pic>
      <p:sp>
        <p:nvSpPr>
          <p:cNvPr id="7" name="C_1#目录1:0ad599b93?lid=c09378249&amp;cid=c09378249&amp;vtp=1&amp;bbb=1">
            <a:hlinkClick r:id="rId4" action="ppaction://hlinksldjump"/>
          </p:cNvPr>
          <p:cNvSpPr/>
          <p:nvPr/>
        </p:nvSpPr>
        <p:spPr>
          <a:xfrm>
            <a:off x="3776472" y="3776472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09378249.fixed?pid=8686c1b47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4000" dirty="0"/>
          </a:p>
        </p:txBody>
      </p:sp>
      <p:sp>
        <p:nvSpPr>
          <p:cNvPr id="3" name="C_4#c09378249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6_1#7f4965f70?sp=1&amp;pid=c09378249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诗人在创作诗歌时，常常会选择一些意象，并将它们精心组合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情感的起伏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，形成诗歌特有的内在节奏。朗读《迷娘》（之一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树和天空》两首诗，梳理诗歌中的意象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，探讨诗人是如何运用意象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的组合来造成情感的起伏流动的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37_1#7f4965f70?sp=1&amp;pid=c09378249&amp;color=0,0,0&amp;vtp=1&amp;bt=1&amp;bbb=1&amp;hb=1&amp;hla=1"/>
          <p:cNvSpPr/>
          <p:nvPr/>
        </p:nvSpPr>
        <p:spPr>
          <a:xfrm>
            <a:off x="612648" y="301562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《迷娘》（之一）：第一节中，选取了柠檬花、橙子、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蓝天、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、桃金娘、月桂等意象。这些意象具有典型特征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，融入了迷娘对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故乡浓郁的思念之情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，构筑了宁静优美的意境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。诗中的意象引发了迷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娘的思乡之情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，因此迷娘一唱三叹，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催促着要一同前去。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7_1#7f4965f70?sp=1&amp;pid=c09378249&amp;color=0,0,0&amp;vtp=1&amp;bt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36_1#7f4965f70?sp=1&amp;pid=c09378249&amp;color=0,0,0&amp;vtp=1&amp;bt=1&amp;bbb=1&amp;hb=1&amp;hla=1"/>
          <p:cNvSpPr/>
          <p:nvPr/>
        </p:nvSpPr>
        <p:spPr>
          <a:xfrm>
            <a:off x="612648" y="4426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在迷娘看来，意大利是她的理想王国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，那里没有痛苦，没有贫穷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有欺凌，有的是光明和幸福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、自由与欢乐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。这实际上反映了诗人对意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大利的憧憬，是他对当时现实环境不满、追求光明未来的心绪的一种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艺术体现。②《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树和天空》：雨中的树，是乐观积极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、蓬勃向上的形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象；在晴朗的夜晚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，变化为审视自我、积蓄力量的形象；最后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，它渴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望在雪花中升华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，在逆境中坚守，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它向往唯美世界的形象跃然纸上。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诗中，那场给周围世界带来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“灰色”的“雨”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象征逆境或人生中的困难、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困惑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”行走其中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，去历练自己，如同在不同环境中都能生存的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鹂”，充溢着生命的律动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，展现出一种积极向上的活力。（每点3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6_1#abd16e4cd?sp=1&amp;pid=c09378249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《自己之歌》（节选）和《树和天空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》都将自我安放于宏大的自然之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，思考两位诗人在感知自然的方式上有什么不同。（6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37_1#abd16e4cd?sp=1&amp;pid=c09378249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《自己之歌》（节选）：融入式感知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。诗人对自然界中的土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、山川、草木倾注了无限的热爱之情；自然界中的任何事物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，无论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巨大还是纤小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，都折射出无限的神圣性。“我”也是其中的一员，“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我” 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是改造大自然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、建设新大陆的美国广大的劳动群众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，是美国式新人的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。②《树和天空》：观察式感知。“我们”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在这里只是一个旁观者、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见证人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、陈述者，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是目睹自然生命律动的一个记录员。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7_1#abd16e4cd?sp=1&amp;pid=c09378249&amp;color=0,0,0&amp;vtp=1&amp;bt=1&amp;bbb=1&amp;hb=1&amp;hltap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36_1#abd16e4cd?sp=1&amp;pid=c09378249&amp;color=0,0,0&amp;vtp=1&amp;bt=1&amp;bbb=1&amp;hb=1&amp;hla=1"/>
          <p:cNvSpPr/>
          <p:nvPr/>
        </p:nvSpPr>
        <p:spPr>
          <a:xfrm>
            <a:off x="612648" y="4426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诗人以旁观者的身份来写树和大自然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，角度新颖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，使诗人与树的视角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发生转移，树的走动其实是作者的走动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，树如同无言的智者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，把诗人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瞬间的感受表达了出来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9c8680c7?pid=c09378249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读写结合</a:t>
            </a:r>
            <a:endParaRPr lang="en-US" altLang="zh-CN" sz="3200" dirty="0"/>
          </a:p>
        </p:txBody>
      </p:sp>
      <p:sp>
        <p:nvSpPr>
          <p:cNvPr id="3" name="C_6_BD#2252a62dc?pid=e9c8680c7&amp;color=0,173,163&amp;vtp=1&amp;bbb=1"/>
          <p:cNvSpPr/>
          <p:nvPr/>
        </p:nvSpPr>
        <p:spPr>
          <a:xfrm>
            <a:off x="612648" y="95402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一、课内积累</a:t>
            </a:r>
            <a:endParaRPr lang="en-US" altLang="zh-CN" sz="3000" dirty="0"/>
          </a:p>
        </p:txBody>
      </p:sp>
      <p:sp>
        <p:nvSpPr>
          <p:cNvPr id="4" name="P_7_BD#e615c4532?pid=2252a62dc&amp;color=0,0,0&amp;vtp=1&amp;bbb=1&amp;hb=1"/>
          <p:cNvSpPr/>
          <p:nvPr/>
        </p:nvSpPr>
        <p:spPr>
          <a:xfrm>
            <a:off x="612648" y="1614503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由于普希金的激进思想深为沙俄政府所不满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，1824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次遭到流放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离别之前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普希金站在高加索海边的岩石上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面对波涛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汹涌的大海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想起自己坎坷的经历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又联想到忍受着同样命运的两位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英雄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诗人思绪起伏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他的心像大海一样深沉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情不自禁地怀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古伤今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致大海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来抒发他反抗暴政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反对独裁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追求光明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讴歌自由的思想感情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2ebbcdce5?pid=2252a62d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运用角度</a:t>
            </a:r>
            <a:endParaRPr lang="en-US" altLang="zh-CN" sz="3000" dirty="0"/>
          </a:p>
        </p:txBody>
      </p:sp>
      <p:sp>
        <p:nvSpPr>
          <p:cNvPr id="3" name="P_8_BD#60ab3c317?pid=2ebbcdce5&amp;color=0,0,0&amp;vtp=1&amp;bbb=1"/>
          <p:cNvSpPr/>
          <p:nvPr/>
        </p:nvSpPr>
        <p:spPr>
          <a:xfrm>
            <a:off x="612648" y="1130379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坎坷人生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反对独裁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追求自由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3c0e34927?pid=2252a62d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素材运用</a:t>
            </a:r>
            <a:endParaRPr lang="en-US" altLang="zh-CN" sz="3000" dirty="0"/>
          </a:p>
        </p:txBody>
      </p:sp>
      <p:sp>
        <p:nvSpPr>
          <p:cNvPr id="3" name="P_8_BD#5c9bb4053?pid=3c0e34927&amp;color=0,0,0&amp;vtp=1&amp;bbb=1&amp;hb=1"/>
          <p:cNvSpPr/>
          <p:nvPr/>
        </p:nvSpPr>
        <p:spPr>
          <a:xfrm>
            <a:off x="612648" y="1130379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你执着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你热情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你无畏</a:t>
            </a:r>
            <a:r>
              <a:rPr lang="en-US" altLang="zh-CN" sz="2800" b="0" i="0" u="dotted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沙皇的压制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依然改变不了你的初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衷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你仍旧写着歌颂自由的诗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即使被流放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即使被囚禁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即使失去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自由</a:t>
            </a:r>
            <a:r>
              <a:rPr lang="en-US" altLang="zh-CN" sz="2800" b="0" i="0" u="dotted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因为那诗歌将飘向远方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带着你的思绪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飘进每个人的心中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你用诗人的激情战斗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即使换来的是磕磕碰碰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也绝不回头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目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光指向大海的自由与光明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那用生命刻在剑锋上的光芒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历久弥新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尽情闪烁在漆黑的夜空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fba782b4?pid=e9c8680c7&amp;color=0,173,163&amp;vtp=1&amp;bt=1&amp;bbb=1"/>
          <p:cNvSpPr/>
          <p:nvPr/>
        </p:nvSpPr>
        <p:spPr>
          <a:xfrm>
            <a:off x="612648" y="466345"/>
            <a:ext cx="10963656" cy="658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二、课外拓展</a:t>
            </a:r>
            <a:endParaRPr lang="en-US" altLang="zh-CN" sz="3000" dirty="0"/>
          </a:p>
        </p:txBody>
      </p:sp>
      <p:sp>
        <p:nvSpPr>
          <p:cNvPr id="3" name="P_7#8a10c21dc?pid=0fba782b4&amp;color=0,0,0&amp;vtp=1&amp;bbb=1"/>
          <p:cNvSpPr/>
          <p:nvPr/>
        </p:nvSpPr>
        <p:spPr>
          <a:xfrm>
            <a:off x="612648" y="1113360"/>
            <a:ext cx="10963656" cy="497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穿越森林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特朗斯特罗姆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一个名叫雅伯的沼泽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是夏日时光的地窖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那里光酸化为老年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和带贫民窟滋味的饮料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虚弱的巨人抱在一起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为了不使自己跌倒</a:t>
            </a:r>
            <a:endParaRPr lang="en-US" altLang="zh-CN" sz="2800" dirty="0"/>
          </a:p>
          <a:p>
            <a:pPr algn="ctr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8a10c21dc?pid=0fba782b4&amp;color=0,0,0&amp;vtp=1&amp;bbb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断折的白桦挺立着</a:t>
            </a:r>
            <a:endParaRPr lang="en-US" altLang="zh-CN" sz="2800" dirty="0"/>
          </a:p>
          <a:p>
            <a:pPr algn="ctr"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像一个腐烂的信条</a:t>
            </a:r>
            <a:endParaRPr lang="en-US" altLang="zh-CN" sz="2800" dirty="0"/>
          </a:p>
          <a:p>
            <a:pPr algn="ctr"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我走出森林的底部</a:t>
            </a:r>
            <a:endParaRPr lang="en-US" altLang="zh-CN" sz="2800" dirty="0"/>
          </a:p>
          <a:p>
            <a:pPr algn="ctr"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光在树干间出现</a:t>
            </a:r>
            <a:endParaRPr lang="en-US" altLang="zh-CN" sz="2800" dirty="0"/>
          </a:p>
          <a:p>
            <a:pPr algn="ctr"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雨飘向我的屋顶</a:t>
            </a:r>
            <a:endParaRPr lang="en-US" altLang="zh-CN" sz="2800" dirty="0"/>
          </a:p>
          <a:p>
            <a:pPr algn="ctr"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我是收集印象的檐沟</a:t>
            </a:r>
            <a:endParaRPr lang="en-US" altLang="zh-CN" sz="2800" dirty="0"/>
          </a:p>
          <a:p>
            <a:pPr algn="ctr"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森林边空气湿润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dirty="0"/>
          </a:p>
          <a:p>
            <a:pPr algn="ctr"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转过身去的大松树</a:t>
            </a:r>
            <a:endParaRPr lang="en-US" altLang="zh-CN" sz="2800" dirty="0"/>
          </a:p>
          <a:p>
            <a:pPr algn="ctr"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它把脸深埋在地里</a:t>
            </a:r>
            <a:endParaRPr lang="en-US" altLang="zh-CN" sz="2800" dirty="0"/>
          </a:p>
          <a:p>
            <a:pPr algn="ctr"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畅饮雨水的影子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ad599b93.fixed?pid=8686c1b47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0ad599b93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8a10c21dc?pid=0fba782b4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名师赏评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这是一首非常简洁的写景诗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，诗人展开想象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，以众多图像拼接组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合成超现实的隐喻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，将读者引入一个空灵之境。诗人将“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雅伯的沼泽”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变成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“夏日时光的地窖”，给读者带来无限的遐想和心灵的愉悦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。特朗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斯特罗姆说过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，“每个人都是一扇半开的门/通往一间共有的房间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地窖”道出了我们的心声,这“一扇半开的门”，容纳了所有的瞬间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纳了我们每个人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，并成为我们共同的归宿。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68c6bffd6?pid=e9c8680c7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三、读写结合</a:t>
            </a:r>
            <a:endParaRPr lang="en-US" altLang="zh-CN" sz="3000" dirty="0"/>
          </a:p>
        </p:txBody>
      </p:sp>
      <p:sp>
        <p:nvSpPr>
          <p:cNvPr id="3" name="QB_7_BD.34_1#f2a5318b5?pid=68c6bffd6&amp;color=0,0,0&amp;vtp=1&amp;bbb=1&amp;hb=1"/>
          <p:cNvSpPr/>
          <p:nvPr/>
        </p:nvSpPr>
        <p:spPr>
          <a:xfrm>
            <a:off x="612648" y="1130379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以下诗句，引发了你怎样的联想或想象？请写一段文字。要求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：内容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准确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，结构清晰，语言连贯，150个字左右。（10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那些经受疾风暴雨的洗礼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依然镇定持守的人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也拥有了星辰大海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37_2#f2a5318b5?pid=68c6bffd6&amp;color=0,0,0&amp;mp=1&amp;vtp=1&amp;bt=1&amp;bbb=1&amp;hb=1&amp;hltap=1"/>
          <p:cNvSpPr/>
          <p:nvPr/>
        </p:nvSpPr>
        <p:spPr>
          <a:xfrm>
            <a:off x="612648" y="4934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36_1#f2a5318b5?pid=68c6bffd6&amp;color=0,0,0&amp;mp=1&amp;vtp=1&amp;bt=1&amp;bbb=1&amp;hb=1&amp;hla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示例）那些经受疾风暴雨的洗礼，依然镇定持守的人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，他们的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内心拥有了星辰大海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。他们如同在风雨中砥砺前行的勇者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，面对困难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和挑战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，从不轻言放弃。无论是普希金在大海前的吟诵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，还是苏轼在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贬谪中的豁达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，都展现了这种精神。他们不畏风雨，不惧艰难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，始终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保持内心的平静与坚定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，最终收获了属于自己的星辰大海。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这种精神，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值得我们每个人学习和借鉴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。（内容准确4分，结构清晰2分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，语言连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2分，符合字数要求2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4be800b7?pid=0ad599b93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6_BD#80f4ca32f?htil=1&amp;pid=14be800b7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15853" y="1211030"/>
            <a:ext cx="1984248" cy="270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6_BD#80f4ca32f?htil=1&amp;pid=14be800b7&amp;color=0,0,0&amp;vtp=1&amp;bbb=1&amp;hb=1&amp;hs=1"/>
          <p:cNvSpPr/>
          <p:nvPr/>
        </p:nvSpPr>
        <p:spPr>
          <a:xfrm>
            <a:off x="612648" y="1174454"/>
            <a:ext cx="8851392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特朗斯特罗姆（1931—2015），瑞典诗人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、心理学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、翻译家。被誉为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20世纪下半叶西方最重要的诗人之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。特朗斯特罗姆曾多次获诺贝尔文学奖提名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，最终在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2011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年获得诺贝尔文学奖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。特朗斯特罗姆的诗歌创作继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承了晚期象征主义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、表现主义和超现实主义的传统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，善</a:t>
            </a:r>
            <a:endParaRPr lang="en-US" altLang="zh-CN" sz="2800" dirty="0"/>
          </a:p>
        </p:txBody>
      </p:sp>
      <p:sp>
        <p:nvSpPr>
          <p:cNvPr id="5" name="P_6_BD#80f4ca32f?htil=1&amp;pid=14be800b7&amp;color=0,0,0&amp;vtp=1&amp;bbb=1&amp;hb=1&amp;hs=1"/>
          <p:cNvSpPr/>
          <p:nvPr/>
        </p:nvSpPr>
        <p:spPr>
          <a:xfrm>
            <a:off x="611994" y="4430723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于运用简洁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、凝练的语言塑造富有表现力的意象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，展现出“现实的神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”，同时具有内在的音乐性。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0f4ca32f?htil=2&amp;pid=14be800b7&amp;color=0,0,0&amp;vtp=1&amp;bt=1&amp;bbb=1&amp;hb=1"/>
          <p:cNvSpPr/>
          <p:nvPr/>
        </p:nvSpPr>
        <p:spPr>
          <a:xfrm>
            <a:off x="612648" y="46634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代表作品：《诗十七首》《途中的秘密》《半完成的天空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色和足迹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》《看见黑暗》等。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b1c6c575?pid=0ad599b93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6_BD#e998b60b4?pid=3b1c6c575&amp;color=0,0,0&amp;vtp=1&amp;bbb=1&amp;hb=1"/>
          <p:cNvSpPr/>
          <p:nvPr/>
        </p:nvSpPr>
        <p:spPr>
          <a:xfrm>
            <a:off x="612648" y="11744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特朗斯特罗姆所处的时代，虽然发生了许多惊天动地的事情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瑞典长期以来政治稳定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，社会经济发展平稳，人们过着悠闲的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“福利生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”。特朗斯特罗姆有足够的时间面对大自然——波罗的海的岛屿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，瑞典的村庄、树林，等等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，因而他的诗歌有着某种东方式的顿悟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色彩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，而意象的新奇，来自他的难度写作理念和在艺术上的不懈努力。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e4982f6c?pid=0ad599b93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6#cde5af5cd?sp=1&amp;pid=2e4982f6c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诺贝尔奖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诺贝尔奖是以瑞典化学家诺贝尔的遗产设立的奖项。根据他的遗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，将其部分遗产用来设立诺贝尔奖金，分设物理学、化学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、生理学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或医学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、文学、和平五个奖项。1968年起增设经济学奖项。1901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年起，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每年在诺贝尔逝世周年纪念日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12月10日颁发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。如当年无适当人选也可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。除和平奖奖金由挪威议会五人委员会评定外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，其他各项奖金均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由瑞典有关科研机构评定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cde5af5cd?sp=1&amp;pid=2e4982f6c&amp;color=0,0,0&amp;vtp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诺贝尔文学奖属于诺贝尔在遗嘱中设置的五大奖项之一，诺贝尔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在遗嘱中说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，奖金的一部分应该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“奖给在文学界创作出具有理想倾向的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最佳作品的人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”。诺贝尔文学奖的颁奖单位是瑞典文学院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。首届诺贝尔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文学奖于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1901年颁发，获得者是法国诗人苏利·普吕多姆。罗曼·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罗兰、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萧伯纳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、海明威、莫言等均获得过诺贝尔文学奖。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9194</Words>
  <Application>WPS 演示</Application>
  <PresentationFormat>宽屏</PresentationFormat>
  <Paragraphs>423</Paragraphs>
  <Slides>42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42</vt:i4>
      </vt:variant>
    </vt:vector>
  </HeadingPairs>
  <TitlesOfParts>
    <vt:vector size="57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2025-04-01T06:39:00Z</dcterms:created>
  <dcterms:modified xsi:type="dcterms:W3CDTF">2025-09-02T09:23:54Z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9847AE110F9C46A0BFD8C8945775BD56_12</vt:lpwstr>
  </property>
  <property fmtid="{D5CDD505-2E9C-101B-9397-08002B2CF9AE}" pid="3" name="KSOProductBuildVer">
    <vt:lpwstr>2052-12.1.0.22529</vt:lpwstr>
  </property>
</Properties>
</file>